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7" r:id="rId6"/>
    <p:sldId id="258" r:id="rId7"/>
    <p:sldId id="270" r:id="rId8"/>
    <p:sldId id="259" r:id="rId9"/>
    <p:sldId id="265" r:id="rId10"/>
    <p:sldId id="260" r:id="rId11"/>
    <p:sldId id="262" r:id="rId12"/>
    <p:sldId id="263" r:id="rId13"/>
    <p:sldId id="264" r:id="rId14"/>
    <p:sldId id="269" r:id="rId15"/>
    <p:sldId id="266"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A13BEE-5B1A-47E4-9932-BF6299CAEDDB}" v="2" dt="2019-04-30T18:07:47.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IAN" userId="73eb2fb1-b3a4-4e90-80e6-12b1d2e702a9" providerId="ADAL" clId="{9FA13BEE-5B1A-47E4-9932-BF6299CAEDDB}"/>
    <pc:docChg chg="custSel addSld delSld modSld">
      <pc:chgData name="SMITH, IAN" userId="73eb2fb1-b3a4-4e90-80e6-12b1d2e702a9" providerId="ADAL" clId="{9FA13BEE-5B1A-47E4-9932-BF6299CAEDDB}" dt="2019-04-30T18:07:55.562" v="35" actId="2696"/>
      <pc:docMkLst>
        <pc:docMk/>
      </pc:docMkLst>
      <pc:sldChg chg="modSp">
        <pc:chgData name="SMITH, IAN" userId="73eb2fb1-b3a4-4e90-80e6-12b1d2e702a9" providerId="ADAL" clId="{9FA13BEE-5B1A-47E4-9932-BF6299CAEDDB}" dt="2019-04-30T14:07:53.290" v="33" actId="20577"/>
        <pc:sldMkLst>
          <pc:docMk/>
          <pc:sldMk cId="0" sldId="259"/>
        </pc:sldMkLst>
        <pc:spChg chg="mod">
          <ac:chgData name="SMITH, IAN" userId="73eb2fb1-b3a4-4e90-80e6-12b1d2e702a9" providerId="ADAL" clId="{9FA13BEE-5B1A-47E4-9932-BF6299CAEDDB}" dt="2019-04-30T14:07:53.290" v="33" actId="20577"/>
          <ac:spMkLst>
            <pc:docMk/>
            <pc:sldMk cId="0" sldId="259"/>
            <ac:spMk id="3" creationId="{00000000-0000-0000-0000-000000000000}"/>
          </ac:spMkLst>
        </pc:spChg>
      </pc:sldChg>
      <pc:sldChg chg="modSp">
        <pc:chgData name="SMITH, IAN" userId="73eb2fb1-b3a4-4e90-80e6-12b1d2e702a9" providerId="ADAL" clId="{9FA13BEE-5B1A-47E4-9932-BF6299CAEDDB}" dt="2019-04-30T14:07:18.278" v="20" actId="20577"/>
        <pc:sldMkLst>
          <pc:docMk/>
          <pc:sldMk cId="0" sldId="265"/>
        </pc:sldMkLst>
        <pc:spChg chg="mod">
          <ac:chgData name="SMITH, IAN" userId="73eb2fb1-b3a4-4e90-80e6-12b1d2e702a9" providerId="ADAL" clId="{9FA13BEE-5B1A-47E4-9932-BF6299CAEDDB}" dt="2019-04-30T14:07:18.278" v="20" actId="20577"/>
          <ac:spMkLst>
            <pc:docMk/>
            <pc:sldMk cId="0" sldId="265"/>
            <ac:spMk id="2" creationId="{00000000-0000-0000-0000-000000000000}"/>
          </ac:spMkLst>
        </pc:spChg>
      </pc:sldChg>
      <pc:sldChg chg="add del">
        <pc:chgData name="SMITH, IAN" userId="73eb2fb1-b3a4-4e90-80e6-12b1d2e702a9" providerId="ADAL" clId="{9FA13BEE-5B1A-47E4-9932-BF6299CAEDDB}" dt="2019-04-30T18:07:55.562" v="35" actId="2696"/>
        <pc:sldMkLst>
          <pc:docMk/>
          <pc:sldMk cId="4266112459"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75E7FD-0569-43AD-A916-2AF7AE321524}" type="datetimeFigureOut">
              <a:rPr lang="en-US" smtClean="0"/>
              <a:pPr/>
              <a:t>4/30/2019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2A8108-ED01-41DF-906D-E40EB26ABF97}" type="slidenum">
              <a:rPr lang="en-US" smtClean="0"/>
              <a:pPr/>
              <a:t>‹#›</a:t>
            </a:fld>
            <a:endParaRPr lang="en-US"/>
          </a:p>
        </p:txBody>
      </p:sp>
    </p:spTree>
    <p:extLst>
      <p:ext uri="{BB962C8B-B14F-4D97-AF65-F5344CB8AC3E}">
        <p14:creationId xmlns:p14="http://schemas.microsoft.com/office/powerpoint/2010/main" val="742951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2A8108-ED01-41DF-906D-E40EB26ABF97}"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190EEA1-69BC-4C61-BB5B-8F1DB574FC75}" type="datetimeFigureOut">
              <a:rPr lang="en-US" smtClean="0"/>
              <a:pPr/>
              <a:t>4/30/2019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EFF42F5-BC48-41DB-B4F4-AB10DE9F5D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190EEA1-69BC-4C61-BB5B-8F1DB574FC75}" type="datetimeFigureOut">
              <a:rPr lang="en-US" smtClean="0"/>
              <a:pPr/>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F42F5-BC48-41DB-B4F4-AB10DE9F5D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190EEA1-69BC-4C61-BB5B-8F1DB574FC75}" type="datetimeFigureOut">
              <a:rPr lang="en-US" smtClean="0"/>
              <a:pPr/>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F42F5-BC48-41DB-B4F4-AB10DE9F5D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190EEA1-69BC-4C61-BB5B-8F1DB574FC75}" type="datetimeFigureOut">
              <a:rPr lang="en-US" smtClean="0"/>
              <a:pPr/>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F42F5-BC48-41DB-B4F4-AB10DE9F5DD5}"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190EEA1-69BC-4C61-BB5B-8F1DB574FC75}" type="datetimeFigureOut">
              <a:rPr lang="en-US" smtClean="0"/>
              <a:pPr/>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F42F5-BC48-41DB-B4F4-AB10DE9F5DD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190EEA1-69BC-4C61-BB5B-8F1DB574FC75}" type="datetimeFigureOut">
              <a:rPr lang="en-US" smtClean="0"/>
              <a:pPr/>
              <a:t>4/30/2019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F42F5-BC48-41DB-B4F4-AB10DE9F5DD5}"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190EEA1-69BC-4C61-BB5B-8F1DB574FC75}" type="datetimeFigureOut">
              <a:rPr lang="en-US" smtClean="0"/>
              <a:pPr/>
              <a:t>4/30/2019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F42F5-BC48-41DB-B4F4-AB10DE9F5DD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190EEA1-69BC-4C61-BB5B-8F1DB574FC75}" type="datetimeFigureOut">
              <a:rPr lang="en-US" smtClean="0"/>
              <a:pPr/>
              <a:t>4/30/2019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F42F5-BC48-41DB-B4F4-AB10DE9F5DD5}"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0EEA1-69BC-4C61-BB5B-8F1DB574FC75}" type="datetimeFigureOut">
              <a:rPr lang="en-US" smtClean="0"/>
              <a:pPr/>
              <a:t>4/30/2019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F42F5-BC48-41DB-B4F4-AB10DE9F5D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190EEA1-69BC-4C61-BB5B-8F1DB574FC75}" type="datetimeFigureOut">
              <a:rPr lang="en-US" smtClean="0"/>
              <a:pPr/>
              <a:t>4/30/2019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F42F5-BC48-41DB-B4F4-AB10DE9F5DD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190EEA1-69BC-4C61-BB5B-8F1DB574FC75}" type="datetimeFigureOut">
              <a:rPr lang="en-US" smtClean="0"/>
              <a:pPr/>
              <a:t>4/30/2019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EFF42F5-BC48-41DB-B4F4-AB10DE9F5DD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190EEA1-69BC-4C61-BB5B-8F1DB574FC75}" type="datetimeFigureOut">
              <a:rPr lang="en-US" smtClean="0"/>
              <a:pPr/>
              <a:t>4/30/2019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EFF42F5-BC48-41DB-B4F4-AB10DE9F5D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youtube.com/watch?v=TThIX7hk5bo&amp;feature=related"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829761"/>
          </a:xfrm>
        </p:spPr>
        <p:txBody>
          <a:bodyPr/>
          <a:lstStyle/>
          <a:p>
            <a:r>
              <a:rPr lang="en-US" dirty="0"/>
              <a:t>Uniform Circular Motion</a:t>
            </a:r>
          </a:p>
        </p:txBody>
      </p:sp>
      <p:sp>
        <p:nvSpPr>
          <p:cNvPr id="3" name="Subtitle 2"/>
          <p:cNvSpPr>
            <a:spLocks noGrp="1"/>
          </p:cNvSpPr>
          <p:nvPr>
            <p:ph type="subTitle" idx="1"/>
          </p:nvPr>
        </p:nvSpPr>
        <p:spPr>
          <a:xfrm>
            <a:off x="685800" y="3352800"/>
            <a:ext cx="7772400" cy="1524000"/>
          </a:xfrm>
        </p:spPr>
        <p:txBody>
          <a:bodyPr>
            <a:normAutofit/>
          </a:bodyPr>
          <a:lstStyle/>
          <a:p>
            <a:r>
              <a:rPr lang="en-US" dirty="0">
                <a:hlinkClick r:id="rId2"/>
              </a:rPr>
              <a:t>http://www.youtube.com/watch?v=TThIX7hk5bo&amp;feature=related</a:t>
            </a:r>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20.0 kg child rides on the edge of a 10.0 m diameter carrousel that makes one revolution every 8.00 seconds.  Compute the net force acting on the child.  What is the </a:t>
            </a:r>
            <a:r>
              <a:rPr lang="en-US" i="1" dirty="0"/>
              <a:t>direction</a:t>
            </a:r>
            <a:r>
              <a:rPr lang="en-US" dirty="0"/>
              <a:t> of that force?  If the child was standing on the deck of the carrousel, what </a:t>
            </a:r>
            <a:r>
              <a:rPr lang="en-US" i="1" dirty="0"/>
              <a:t>type</a:t>
            </a:r>
            <a:r>
              <a:rPr lang="en-US" dirty="0"/>
              <a:t> of force would provide the net force?</a:t>
            </a:r>
          </a:p>
        </p:txBody>
      </p:sp>
      <p:sp>
        <p:nvSpPr>
          <p:cNvPr id="2" name="Title 1"/>
          <p:cNvSpPr>
            <a:spLocks noGrp="1"/>
          </p:cNvSpPr>
          <p:nvPr>
            <p:ph type="title"/>
          </p:nvPr>
        </p:nvSpPr>
        <p:spPr/>
        <p:txBody>
          <a:bodyPr/>
          <a:lstStyle/>
          <a:p>
            <a:r>
              <a:rPr lang="en-US" dirty="0"/>
              <a:t>Ex 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err="1"/>
              <a:t>Freebody</a:t>
            </a:r>
            <a:r>
              <a:rPr lang="en-US" dirty="0"/>
              <a:t> exercise 10</a:t>
            </a:r>
          </a:p>
        </p:txBody>
      </p:sp>
    </p:spTree>
    <p:extLst>
      <p:ext uri="{BB962C8B-B14F-4D97-AF65-F5344CB8AC3E}">
        <p14:creationId xmlns:p14="http://schemas.microsoft.com/office/powerpoint/2010/main" val="331487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AutoNum type="arabicPeriod"/>
            </a:pPr>
            <a:r>
              <a:rPr lang="en-US" dirty="0"/>
              <a:t>ID what you must find</a:t>
            </a:r>
          </a:p>
          <a:p>
            <a:pPr marL="624078" indent="-514350">
              <a:buAutoNum type="arabicPeriod"/>
            </a:pPr>
            <a:r>
              <a:rPr lang="en-US" dirty="0"/>
              <a:t>Draw a FBD</a:t>
            </a:r>
          </a:p>
          <a:p>
            <a:pPr marL="624078" indent="-514350">
              <a:buAutoNum type="arabicPeriod"/>
            </a:pPr>
            <a:r>
              <a:rPr lang="en-US" dirty="0"/>
              <a:t>ID the inward force</a:t>
            </a:r>
          </a:p>
          <a:p>
            <a:pPr marL="624078" indent="-514350">
              <a:buAutoNum type="arabicPeriod"/>
            </a:pPr>
            <a:r>
              <a:rPr lang="en-US" dirty="0"/>
              <a:t>(Deal with the vertical forces if necessary)</a:t>
            </a:r>
          </a:p>
          <a:p>
            <a:pPr marL="624078" indent="-514350">
              <a:buFont typeface="Wingdings 3"/>
              <a:buAutoNum type="arabicPeriod"/>
            </a:pPr>
            <a:r>
              <a:rPr lang="en-US" dirty="0"/>
              <a:t>Use </a:t>
            </a:r>
            <a:r>
              <a:rPr lang="en-US" dirty="0" err="1">
                <a:latin typeface="Symbol" pitchFamily="18" charset="2"/>
              </a:rPr>
              <a:t>S</a:t>
            </a:r>
            <a:r>
              <a:rPr lang="en-US" dirty="0" err="1"/>
              <a:t>F</a:t>
            </a:r>
            <a:r>
              <a:rPr lang="en-US" baseline="-25000" dirty="0" err="1"/>
              <a:t>c</a:t>
            </a:r>
            <a:r>
              <a:rPr lang="en-US" dirty="0"/>
              <a:t> = m(S</a:t>
            </a:r>
            <a:r>
              <a:rPr lang="en-US" baseline="30000" dirty="0"/>
              <a:t>2</a:t>
            </a:r>
            <a:r>
              <a:rPr lang="en-US" dirty="0"/>
              <a:t>/r)</a:t>
            </a:r>
          </a:p>
          <a:p>
            <a:pPr marL="624078" indent="-514350">
              <a:buAutoNum type="arabicPeriod"/>
            </a:pPr>
            <a:r>
              <a:rPr lang="en-US" dirty="0"/>
              <a:t>Sub and solve</a:t>
            </a:r>
          </a:p>
        </p:txBody>
      </p:sp>
      <p:sp>
        <p:nvSpPr>
          <p:cNvPr id="3" name="Title 2"/>
          <p:cNvSpPr>
            <a:spLocks noGrp="1"/>
          </p:cNvSpPr>
          <p:nvPr>
            <p:ph type="title"/>
          </p:nvPr>
        </p:nvSpPr>
        <p:spPr/>
        <p:txBody>
          <a:bodyPr>
            <a:normAutofit fontScale="90000"/>
          </a:bodyPr>
          <a:lstStyle/>
          <a:p>
            <a:r>
              <a:rPr lang="en-US" dirty="0"/>
              <a:t>UCM Problems, where </a:t>
            </a:r>
            <a:r>
              <a:rPr lang="en-US" dirty="0" err="1">
                <a:latin typeface="Symbol" pitchFamily="18" charset="2"/>
              </a:rPr>
              <a:t>S</a:t>
            </a:r>
            <a:r>
              <a:rPr lang="en-US" dirty="0" err="1"/>
              <a:t>Fc</a:t>
            </a:r>
            <a:r>
              <a:rPr lang="en-US" dirty="0"/>
              <a:t> gets </a:t>
            </a:r>
            <a:r>
              <a:rPr lang="en-US" i="1" dirty="0"/>
              <a:t>expanded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How fast can a 1200kg car travel around a 100m radius arc if the coefficient of _______ friction is 0.8?</a:t>
            </a:r>
          </a:p>
          <a:p>
            <a:endParaRPr lang="en-US" dirty="0"/>
          </a:p>
          <a:p>
            <a:endParaRPr lang="en-US" dirty="0"/>
          </a:p>
          <a:p>
            <a:pPr>
              <a:buNone/>
            </a:pPr>
            <a:endParaRPr lang="en-US" dirty="0"/>
          </a:p>
          <a:p>
            <a:r>
              <a:rPr lang="en-US" dirty="0"/>
              <a:t>What if the car’s mass doubled, but all other factors remained the same?</a:t>
            </a:r>
          </a:p>
        </p:txBody>
      </p:sp>
      <p:sp>
        <p:nvSpPr>
          <p:cNvPr id="3" name="Title 2"/>
          <p:cNvSpPr>
            <a:spLocks noGrp="1"/>
          </p:cNvSpPr>
          <p:nvPr>
            <p:ph type="title"/>
          </p:nvPr>
        </p:nvSpPr>
        <p:spPr/>
        <p:txBody>
          <a:bodyPr/>
          <a:lstStyle/>
          <a:p>
            <a:r>
              <a:rPr lang="en-US" dirty="0"/>
              <a:t>Ex1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a:t>
            </a:r>
            <a:r>
              <a:rPr lang="en-US" dirty="0" err="1"/>
              <a:t>Taz</a:t>
            </a:r>
            <a:r>
              <a:rPr lang="en-US" dirty="0"/>
              <a:t> Twister is a ride at Great Adventure that consists of a round room with carpeted walls.  Once the room is up to speed the floor is lowered, but the riders, who feel “pinned to the wall” do not drop with the floor.  If the radius of the room is 7.0m, and the coefficient of ______ friction between the riders and the wall is 0.5: </a:t>
            </a:r>
          </a:p>
          <a:p>
            <a:pPr marL="850392" lvl="1" indent="-457200">
              <a:buAutoNum type="alphaUcParenR"/>
            </a:pPr>
            <a:r>
              <a:rPr lang="en-US" dirty="0"/>
              <a:t>what speed must the riders have to stay “glued to the wall”?</a:t>
            </a:r>
          </a:p>
          <a:p>
            <a:pPr marL="850392" lvl="1" indent="-457200">
              <a:buAutoNum type="alphaUcParenR"/>
            </a:pPr>
            <a:r>
              <a:rPr lang="en-US" dirty="0"/>
              <a:t>what Period must the ride have?</a:t>
            </a:r>
          </a:p>
        </p:txBody>
      </p:sp>
      <p:sp>
        <p:nvSpPr>
          <p:cNvPr id="3" name="Title 2"/>
          <p:cNvSpPr>
            <a:spLocks noGrp="1"/>
          </p:cNvSpPr>
          <p:nvPr>
            <p:ph type="title"/>
          </p:nvPr>
        </p:nvSpPr>
        <p:spPr/>
        <p:txBody>
          <a:bodyPr/>
          <a:lstStyle/>
          <a:p>
            <a:r>
              <a:rPr lang="en-US" dirty="0"/>
              <a:t>Ex2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Constant speed</a:t>
            </a:r>
          </a:p>
          <a:p>
            <a:pPr>
              <a:buNone/>
            </a:pPr>
            <a:endParaRPr lang="en-US" dirty="0"/>
          </a:p>
          <a:p>
            <a:r>
              <a:rPr lang="en-US" dirty="0"/>
              <a:t>Constant radius</a:t>
            </a:r>
          </a:p>
          <a:p>
            <a:pPr>
              <a:buNone/>
            </a:pPr>
            <a:endParaRPr lang="en-US" dirty="0"/>
          </a:p>
          <a:p>
            <a:r>
              <a:rPr lang="en-US" dirty="0"/>
              <a:t>Continuous acceleration of a constant magnitude directed radially toward the center</a:t>
            </a:r>
          </a:p>
          <a:p>
            <a:endParaRPr lang="en-US" dirty="0"/>
          </a:p>
          <a:p>
            <a:r>
              <a:rPr lang="en-US" dirty="0"/>
              <a:t>Speed = circumference/period</a:t>
            </a:r>
          </a:p>
          <a:p>
            <a:pPr>
              <a:buNone/>
            </a:pPr>
            <a:endParaRPr lang="en-US" dirty="0"/>
          </a:p>
          <a:p>
            <a:r>
              <a:rPr lang="en-US" dirty="0"/>
              <a:t>S=2</a:t>
            </a:r>
            <a:r>
              <a:rPr lang="en-US" dirty="0">
                <a:latin typeface="Symbol" pitchFamily="18" charset="2"/>
              </a:rPr>
              <a:t>p</a:t>
            </a:r>
            <a:r>
              <a:rPr lang="en-US" dirty="0"/>
              <a:t>r/T</a:t>
            </a:r>
          </a:p>
        </p:txBody>
      </p:sp>
      <p:sp>
        <p:nvSpPr>
          <p:cNvPr id="2" name="Title 1"/>
          <p:cNvSpPr>
            <a:spLocks noGrp="1"/>
          </p:cNvSpPr>
          <p:nvPr>
            <p:ph type="title"/>
          </p:nvPr>
        </p:nvSpPr>
        <p:spPr/>
        <p:txBody>
          <a:bodyPr/>
          <a:lstStyle/>
          <a:p>
            <a:r>
              <a:rPr lang="en-US" dirty="0"/>
              <a:t>Uniform Circular Motion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What is the mathematical relationship between net centripetal force (N) and speed(m/s) for an object undergoing UCM?</a:t>
            </a:r>
          </a:p>
          <a:p>
            <a:endParaRPr lang="en-US" dirty="0"/>
          </a:p>
          <a:p>
            <a:r>
              <a:rPr lang="en-US" dirty="0">
                <a:solidFill>
                  <a:srgbClr val="FF0000"/>
                </a:solidFill>
              </a:rPr>
              <a:t>Consider:  If the independent variable is zero, should the dependent variable be zero?</a:t>
            </a:r>
          </a:p>
          <a:p>
            <a:pPr>
              <a:buNone/>
            </a:pPr>
            <a:endParaRPr lang="en-US" dirty="0"/>
          </a:p>
        </p:txBody>
      </p:sp>
      <p:sp>
        <p:nvSpPr>
          <p:cNvPr id="2" name="Title 1"/>
          <p:cNvSpPr>
            <a:spLocks noGrp="1"/>
          </p:cNvSpPr>
          <p:nvPr>
            <p:ph type="title"/>
          </p:nvPr>
        </p:nvSpPr>
        <p:spPr/>
        <p:txBody>
          <a:bodyPr/>
          <a:lstStyle/>
          <a:p>
            <a:r>
              <a:rPr lang="en-US" dirty="0"/>
              <a:t>UCM Lab</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a:t>PLQ</a:t>
            </a:r>
          </a:p>
        </p:txBody>
      </p:sp>
    </p:spTree>
    <p:extLst>
      <p:ext uri="{BB962C8B-B14F-4D97-AF65-F5344CB8AC3E}">
        <p14:creationId xmlns:p14="http://schemas.microsoft.com/office/powerpoint/2010/main" val="3297820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What happened to the net centripetal force when the speed doubled?</a:t>
            </a:r>
          </a:p>
          <a:p>
            <a:pPr>
              <a:buNone/>
            </a:pPr>
            <a:endParaRPr lang="en-US" dirty="0"/>
          </a:p>
          <a:p>
            <a:r>
              <a:rPr lang="en-US" dirty="0"/>
              <a:t>What would have happened to the net centripetal force if one could have kept the speed of the stopper constant, but doubled the radius?</a:t>
            </a:r>
          </a:p>
          <a:p>
            <a:r>
              <a:rPr lang="en-US" dirty="0"/>
              <a:t>What would have happened to the net centripetal force if one could have kept the speed of the stopper constant, but doubled the mass?</a:t>
            </a:r>
          </a:p>
          <a:p>
            <a:endParaRPr lang="en-US" dirty="0"/>
          </a:p>
          <a:p>
            <a:pPr>
              <a:buNone/>
            </a:pPr>
            <a:endParaRPr lang="en-US" dirty="0"/>
          </a:p>
          <a:p>
            <a:pPr marL="109728" indent="0">
              <a:buNone/>
            </a:pPr>
            <a:endParaRPr lang="en-US" dirty="0"/>
          </a:p>
        </p:txBody>
      </p:sp>
      <p:sp>
        <p:nvSpPr>
          <p:cNvPr id="2" name="Title 1"/>
          <p:cNvSpPr>
            <a:spLocks noGrp="1"/>
          </p:cNvSpPr>
          <p:nvPr>
            <p:ph type="title"/>
          </p:nvPr>
        </p:nvSpPr>
        <p:spPr/>
        <p:txBody>
          <a:bodyPr/>
          <a:lstStyle/>
          <a:p>
            <a:r>
              <a:rPr lang="en-US" dirty="0"/>
              <a:t>Understanding the Lab</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a:p>
            <a:pPr>
              <a:buNone/>
            </a:pPr>
            <a:r>
              <a:rPr lang="en-US" dirty="0"/>
              <a:t>Gizmo:  Uniform Circular Motion</a:t>
            </a:r>
          </a:p>
          <a:p>
            <a:pPr>
              <a:buNone/>
            </a:pPr>
            <a:endParaRPr lang="en-US" dirty="0"/>
          </a:p>
          <a:p>
            <a:pPr>
              <a:buNone/>
            </a:pPr>
            <a:r>
              <a:rPr lang="en-US" dirty="0"/>
              <a:t>	Split your lab group in two.  One finds the mathematical relationship between </a:t>
            </a:r>
            <a:r>
              <a:rPr lang="en-US" dirty="0" err="1">
                <a:latin typeface="Symbol" pitchFamily="18" charset="2"/>
              </a:rPr>
              <a:t>S</a:t>
            </a:r>
            <a:r>
              <a:rPr lang="en-US" dirty="0" err="1"/>
              <a:t>Fc</a:t>
            </a:r>
            <a:r>
              <a:rPr lang="en-US" dirty="0"/>
              <a:t> and radius, the other finds the relationship between </a:t>
            </a:r>
            <a:r>
              <a:rPr lang="en-US" dirty="0" err="1">
                <a:latin typeface="Symbol" pitchFamily="18" charset="2"/>
              </a:rPr>
              <a:t>S</a:t>
            </a:r>
            <a:r>
              <a:rPr lang="en-US" dirty="0" err="1"/>
              <a:t>Fc</a:t>
            </a:r>
            <a:r>
              <a:rPr lang="en-US" dirty="0"/>
              <a:t> and mass.</a:t>
            </a:r>
          </a:p>
          <a:p>
            <a:pPr>
              <a:buNone/>
            </a:pPr>
            <a:endParaRPr lang="en-US" dirty="0"/>
          </a:p>
          <a:p>
            <a:pPr>
              <a:buNone/>
            </a:pPr>
            <a:r>
              <a:rPr lang="en-US" dirty="0"/>
              <a:t>Put your data, graph and equation on WB.</a:t>
            </a:r>
          </a:p>
        </p:txBody>
      </p:sp>
      <p:sp>
        <p:nvSpPr>
          <p:cNvPr id="2" name="Title 1"/>
          <p:cNvSpPr>
            <a:spLocks noGrp="1"/>
          </p:cNvSpPr>
          <p:nvPr>
            <p:ph type="title"/>
          </p:nvPr>
        </p:nvSpPr>
        <p:spPr/>
        <p:txBody>
          <a:bodyPr/>
          <a:lstStyle/>
          <a:p>
            <a:r>
              <a:rPr lang="en-US" dirty="0"/>
              <a:t>After Quiz (Not done in 2019)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None/>
            </a:pPr>
            <a:endParaRPr lang="en-US" dirty="0"/>
          </a:p>
        </p:txBody>
      </p:sp>
      <p:sp>
        <p:nvSpPr>
          <p:cNvPr id="2" name="Title 1"/>
          <p:cNvSpPr>
            <a:spLocks noGrp="1"/>
          </p:cNvSpPr>
          <p:nvPr>
            <p:ph type="title"/>
          </p:nvPr>
        </p:nvSpPr>
        <p:spPr/>
        <p:txBody>
          <a:bodyPr/>
          <a:lstStyle/>
          <a:p>
            <a:r>
              <a:rPr lang="en-US" dirty="0"/>
              <a:t>Graphs Showing relationships:</a:t>
            </a:r>
          </a:p>
        </p:txBody>
      </p:sp>
      <p:cxnSp>
        <p:nvCxnSpPr>
          <p:cNvPr id="5" name="Straight Connector 4"/>
          <p:cNvCxnSpPr/>
          <p:nvPr/>
        </p:nvCxnSpPr>
        <p:spPr>
          <a:xfrm rot="5400000">
            <a:off x="602774" y="3085306"/>
            <a:ext cx="2209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752600" y="4191000"/>
            <a:ext cx="2057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4420394" y="3199606"/>
            <a:ext cx="213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501640" y="4265612"/>
            <a:ext cx="211836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S=2</a:t>
            </a:r>
            <a:r>
              <a:rPr lang="en-US" dirty="0">
                <a:latin typeface="Symbol" pitchFamily="18" charset="2"/>
              </a:rPr>
              <a:t>p</a:t>
            </a:r>
            <a:r>
              <a:rPr lang="en-US" dirty="0"/>
              <a:t>r/T</a:t>
            </a:r>
          </a:p>
          <a:p>
            <a:endParaRPr lang="en-US" dirty="0"/>
          </a:p>
          <a:p>
            <a:r>
              <a:rPr lang="en-US" dirty="0"/>
              <a:t>a</a:t>
            </a:r>
            <a:r>
              <a:rPr lang="en-US" baseline="-25000" dirty="0"/>
              <a:t>c</a:t>
            </a:r>
            <a:r>
              <a:rPr lang="en-US" dirty="0"/>
              <a:t> = S</a:t>
            </a:r>
            <a:r>
              <a:rPr lang="en-US" baseline="30000" dirty="0"/>
              <a:t>2</a:t>
            </a:r>
            <a:r>
              <a:rPr lang="en-US" dirty="0"/>
              <a:t>/r</a:t>
            </a:r>
          </a:p>
          <a:p>
            <a:endParaRPr lang="en-US" dirty="0"/>
          </a:p>
          <a:p>
            <a:r>
              <a:rPr lang="en-US" dirty="0" err="1">
                <a:latin typeface="Symbol" pitchFamily="18" charset="2"/>
              </a:rPr>
              <a:t>S</a:t>
            </a:r>
            <a:r>
              <a:rPr lang="en-US" dirty="0" err="1"/>
              <a:t>F</a:t>
            </a:r>
            <a:r>
              <a:rPr lang="en-US" baseline="-25000" dirty="0" err="1"/>
              <a:t>c</a:t>
            </a:r>
            <a:r>
              <a:rPr lang="en-US" dirty="0"/>
              <a:t> = m(S</a:t>
            </a:r>
            <a:r>
              <a:rPr lang="en-US" baseline="30000" dirty="0"/>
              <a:t>2</a:t>
            </a:r>
            <a:r>
              <a:rPr lang="en-US" dirty="0"/>
              <a:t>/r)</a:t>
            </a:r>
          </a:p>
        </p:txBody>
      </p:sp>
      <p:sp>
        <p:nvSpPr>
          <p:cNvPr id="2" name="Title 1"/>
          <p:cNvSpPr>
            <a:spLocks noGrp="1"/>
          </p:cNvSpPr>
          <p:nvPr>
            <p:ph type="title"/>
          </p:nvPr>
        </p:nvSpPr>
        <p:spPr/>
        <p:txBody>
          <a:bodyPr/>
          <a:lstStyle/>
          <a:p>
            <a:r>
              <a:rPr lang="en-US" dirty="0"/>
              <a:t>Equations for UCM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blades of a blender are 3.0 cm long.  The blender spins at a maximum rate of 80 revolutions per second.  Determine the speed and acceleration of the tips of the blades.</a:t>
            </a:r>
          </a:p>
        </p:txBody>
      </p:sp>
      <p:sp>
        <p:nvSpPr>
          <p:cNvPr id="2" name="Title 1"/>
          <p:cNvSpPr>
            <a:spLocks noGrp="1"/>
          </p:cNvSpPr>
          <p:nvPr>
            <p:ph type="title"/>
          </p:nvPr>
        </p:nvSpPr>
        <p:spPr/>
        <p:txBody>
          <a:bodyPr/>
          <a:lstStyle/>
          <a:p>
            <a:r>
              <a:rPr lang="en-US" dirty="0"/>
              <a:t>Ex 1</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C5977E18A3A12488AAA9666C46A216D" ma:contentTypeVersion="1" ma:contentTypeDescription="Create a new document." ma:contentTypeScope="" ma:versionID="fb65b05ac02823b077958044bc2b57e1">
  <xsd:schema xmlns:xsd="http://www.w3.org/2001/XMLSchema" xmlns:xs="http://www.w3.org/2001/XMLSchema" xmlns:p="http://schemas.microsoft.com/office/2006/metadata/properties" xmlns:ns3="830af3a2-2a75-48ef-a34f-230c95d7a199" targetNamespace="http://schemas.microsoft.com/office/2006/metadata/properties" ma:root="true" ma:fieldsID="9a9e1c0eb44bf423e4450d5ec36935a3" ns3:_="">
    <xsd:import namespace="830af3a2-2a75-48ef-a34f-230c95d7a19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0af3a2-2a75-48ef-a34f-230c95d7a1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B3EB5C-B5C2-457E-AE6C-0C8CDDAD80FB}">
  <ds:schemaRefs>
    <ds:schemaRef ds:uri="830af3a2-2a75-48ef-a34f-230c95d7a199"/>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97B0DD70-0FE9-47AC-B44F-0EE6007613CA}">
  <ds:schemaRefs>
    <ds:schemaRef ds:uri="http://schemas.microsoft.com/sharepoint/v3/contenttype/forms"/>
  </ds:schemaRefs>
</ds:datastoreItem>
</file>

<file path=customXml/itemProps3.xml><?xml version="1.0" encoding="utf-8"?>
<ds:datastoreItem xmlns:ds="http://schemas.openxmlformats.org/officeDocument/2006/customXml" ds:itemID="{F660AA3F-42F4-46CD-A269-5BF9890817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0af3a2-2a75-48ef-a34f-230c95d7a1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Concourse</Template>
  <TotalTime>4527</TotalTime>
  <Words>474</Words>
  <Application>Microsoft Office PowerPoint</Application>
  <PresentationFormat>On-screen Show (4:3)</PresentationFormat>
  <Paragraphs>60</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Calibri</vt:lpstr>
      <vt:lpstr>Lucida Sans Unicode</vt:lpstr>
      <vt:lpstr>Symbol</vt:lpstr>
      <vt:lpstr>Verdana</vt:lpstr>
      <vt:lpstr>Wingdings 2</vt:lpstr>
      <vt:lpstr>Wingdings 3</vt:lpstr>
      <vt:lpstr>Concourse</vt:lpstr>
      <vt:lpstr>Uniform Circular Motion</vt:lpstr>
      <vt:lpstr>Uniform Circular Motion</vt:lpstr>
      <vt:lpstr>UCM Lab</vt:lpstr>
      <vt:lpstr>PLQ</vt:lpstr>
      <vt:lpstr>Understanding the Lab</vt:lpstr>
      <vt:lpstr>After Quiz (Not done in 2019)</vt:lpstr>
      <vt:lpstr>Graphs Showing relationships:</vt:lpstr>
      <vt:lpstr>Equations for UCM</vt:lpstr>
      <vt:lpstr>Ex 1</vt:lpstr>
      <vt:lpstr>Ex 2</vt:lpstr>
      <vt:lpstr>Freebody exercise 10</vt:lpstr>
      <vt:lpstr>UCM Problems, where SFc gets expanded</vt:lpstr>
      <vt:lpstr>Ex1</vt:lpstr>
      <vt:lpstr>Ex2</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Uniform Circular Motion</dc:title>
  <dc:creator>ian smith</dc:creator>
  <cp:lastModifiedBy>SMITH, IAN</cp:lastModifiedBy>
  <cp:revision>174</cp:revision>
  <dcterms:created xsi:type="dcterms:W3CDTF">2008-12-10T12:15:12Z</dcterms:created>
  <dcterms:modified xsi:type="dcterms:W3CDTF">2019-04-30T18:27:14Z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0x010100AC5977E18A3A12488AAA9666C46A216D</vt:lpwstr>
  </property>
  <property fmtid="{D5CDD505-2E9C-101B-9397-08002B2CF9AE}" pid="3" name="IsMyDocuments">
    <vt:bool>true</vt:bool>
  </property>
</Properties>
</file>